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2"/>
  </p:notesMasterIdLst>
  <p:sldIdLst>
    <p:sldId id="265" r:id="rId2"/>
    <p:sldId id="369" r:id="rId3"/>
    <p:sldId id="350" r:id="rId4"/>
    <p:sldId id="351" r:id="rId5"/>
    <p:sldId id="352" r:id="rId6"/>
    <p:sldId id="353" r:id="rId7"/>
    <p:sldId id="354" r:id="rId8"/>
    <p:sldId id="355" r:id="rId9"/>
    <p:sldId id="356" r:id="rId10"/>
    <p:sldId id="357" r:id="rId11"/>
    <p:sldId id="358" r:id="rId12"/>
    <p:sldId id="359" r:id="rId13"/>
    <p:sldId id="360" r:id="rId14"/>
    <p:sldId id="361" r:id="rId15"/>
    <p:sldId id="362" r:id="rId16"/>
    <p:sldId id="363" r:id="rId17"/>
    <p:sldId id="364" r:id="rId18"/>
    <p:sldId id="365" r:id="rId19"/>
    <p:sldId id="366" r:id="rId20"/>
    <p:sldId id="36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2C1B3-DEEC-41AF-8C01-2D265A39D682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7307F-7235-4402-B505-8EF6412E38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084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7307F-7235-4402-B505-8EF6412E383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046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Овал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Овал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5C68CA-AB87-4E8C-A7E5-7E01A81AB6C6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C963A7B-D39F-46BC-BE68-FD1D9B45CDE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070" y="662736"/>
            <a:ext cx="1193347" cy="115515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2276" y="608639"/>
            <a:ext cx="1259740" cy="122015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Прямоугольник 1"/>
          <p:cNvSpPr/>
          <p:nvPr/>
        </p:nvSpPr>
        <p:spPr>
          <a:xfrm>
            <a:off x="1440807" y="382138"/>
            <a:ext cx="93026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ҚАЗАҚСТАН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РЕСПУБЛИКАСЫ БІЛІМ ЖӘНЕ ҒЫЛЫМ МИНИСТІРЛІГІ</a:t>
            </a:r>
            <a:br>
              <a:rPr lang="kk-KZ" b="1" dirty="0">
                <a:latin typeface="Times New Roman" pitchFamily="18" charset="0"/>
                <a:cs typeface="Times New Roman" pitchFamily="18" charset="0"/>
              </a:rPr>
            </a:br>
            <a:r>
              <a:rPr lang="kk-KZ" b="1" dirty="0">
                <a:latin typeface="Times New Roman" pitchFamily="18" charset="0"/>
                <a:cs typeface="Times New Roman" pitchFamily="18" charset="0"/>
              </a:rPr>
              <a:t>ӘЛ-ФАРАБИ АТЫНДАҒЫ ҚАЗАҚ ҰЛТТЫҚ УНИВЕРСИТЕТІ</a:t>
            </a:r>
            <a:br>
              <a:rPr lang="kk-KZ" b="1" dirty="0">
                <a:latin typeface="Times New Roman" pitchFamily="18" charset="0"/>
                <a:cs typeface="Times New Roman" pitchFamily="18" charset="0"/>
              </a:rPr>
            </a:br>
            <a:r>
              <a:rPr lang="kk-KZ" b="1" dirty="0">
                <a:latin typeface="Times New Roman" pitchFamily="18" charset="0"/>
                <a:cs typeface="Times New Roman" pitchFamily="18" charset="0"/>
              </a:rPr>
              <a:t>БИОЛОГИЯ ЖӘНЕ БИОТЕХНОЛОГИЯ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ФАКУЛЬТЕТІ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БИОФИЗИКА,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БИОМЕДИЦИНА ЖӘНЕ НЕЙРОҒЫЛЫМ КАФЕДРАСЫ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47416" y="2773554"/>
            <a:ext cx="77606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№12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698" y="4184757"/>
            <a:ext cx="80658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: Патология кезіндегі иммуноглобулиндер және оның түрлері</a:t>
            </a:r>
            <a:endParaRPr lang="ru-RU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065827" y="5423647"/>
            <a:ext cx="34456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Дәріскер: Атанбаева Г.К.</a:t>
            </a:r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4420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0878" y="805218"/>
            <a:ext cx="992192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Иммуноглобулиннің тұтас молекуласының құрылымында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VL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домендері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біріктірілген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гипервариабельді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аймақтары бір-біріне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жабысып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қалта тәрізді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фрагменттерінің жоғарғы жағында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гипервариабельді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бөлік жасайды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Мұндай аймақ антидене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молекуласының антигенмен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орталығы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байланыстыратын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 антигеннің эпитопын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детерминант)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толықтыратын бетті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қалыптастыру арқылы антидененің ерекшелігін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Антиденелер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ковалентті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Антиген-антидене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өзара әрекеттесуіне қатысатын күштер: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электростатикалық өзара әрекеттесу, аминқышқылдарының зарядталған бүйірлік топтары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тұзды көпірлер түрінде 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Arial" charset="0"/>
              <a:buChar char="•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сутектік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дипольдері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Font typeface="Arial" charset="0"/>
              <a:buChar char="•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Ван-дер-вальс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күштері тербеліске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қалыптасады;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қарама-қарсы поляризацияланған көрші атомдардың айналасындағы электронды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бұлттар;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Arial" charset="0"/>
              <a:buChar char="•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гидрофобты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өзара әрекеттесу,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гидрофобты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жақындауға ұмтылған жағдайларда 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суды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вытыстыру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Әрбір 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жауап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әртүрлі плазмалық жасушалармен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синтезделген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Орталықтың құрылымы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изотипі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әртүрлі антиденелер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молекулаларының өндірісін қамтиды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орталықтардың құрылымындағы айырмашылықтарға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болған антиденелер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 түрлі спецификаға және әр түрлі жақындыққа 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5655" y="444522"/>
            <a:ext cx="79839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Иммуноглобулиндердің жекелеген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кластарының сипаттамасы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82639" y="1717808"/>
            <a:ext cx="1022217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молекулалық салмағы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950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Бес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мономерден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әрқайсысында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 тізбек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(каппа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ламбда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бар.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Мономерлер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фрагменттері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аймағында дисульфидті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көпірлермен және молекулалық салмағы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байланыстырушы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тізбегімен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пентамерге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біріктірілген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тізбегінің құрамына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айнымалы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тұрақты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молекулаларының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антидене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орталықтарына қозғалғыштық беретін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антигендермен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әрекеттесуге мүмкіндік беретін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H2-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пролинінің қалдықтары арқылы икемділікке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IDM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валенттілік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10-ға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айқын бактерияға қарсы белсенділікке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комплементті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плацентарлы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тосқауылдан өтпейді.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Алдымен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организмнің антигендік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стимуляциясына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синтезделеді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 ерте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антиденелер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жұқпалы ауруларды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диагностикалауда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қолданылатын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класындағы иммуноглобулиндерге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онтогенез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филогенез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Сарысудағы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концентрациясы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0,5-2 мг/мл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құрайды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сарысулық иммуноглобулиндердің 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-5%).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лимфоциттерінің мембранасында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В-жасушалық рецептордың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құрамдас бөлігі 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 ететін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мономерлі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76716" y="504968"/>
            <a:ext cx="68784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иммуноглобулин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өйткені қан антиденелерінің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80%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дәл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класқа жатады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молекулалық салмағы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150170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 тізбектен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тұрады 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тізбектің құрамына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айнымалы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үш тұрақты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екінші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тұрақты домендердің арасында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икемділігін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анықтайтын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пролин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мен цистеин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қалдықтары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топса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бөлімі бар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 сарысуында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иммуноглобулиндердің басқа кластарымен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салыстырғанда ең жоғары концентрацияда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(сарысулық иммуноглобулиндердің 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80%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 сарысуының орташа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концентрациясы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12 мг/мл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класындағы иммуноглобулиндердің төрт кіші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жартысынан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құрайды.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биологиялық рөлі әртүрлі.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класындағы антиденелер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айқын Бактерияға қарсы, антивирустық белсенділікке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жағдайларда ісікке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қарсы әсер көрсетеді.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Комплемент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жүйесінің ақуыздарымен әрекеттеседі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Плацентарлы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тосқауыл арқылы 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класындағы аналық антиденелердің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эмбрион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ағзасына және жаңа туған нәрестеге қарсы қорғаныс функциясы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 descr="What is Immunoglobulin G (IgG)? - Essential Wellness Pharmacy, Peoria 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7796" y="828461"/>
            <a:ext cx="3655942" cy="51768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7922" y="627797"/>
            <a:ext cx="1067255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-молекулалық салмағы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160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мономер.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Сондай-ақ, димер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Дененің секреттеріне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сілекей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көз жасы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тер,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сүті,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қорыту шырыны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шырышты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беттердің бөлінуі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 сарысуында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мөлшері шамалы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сарысулық иммуноглобулиндердің 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10-15%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Дегенмен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 кластағы иммуноглобулиндер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19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 көп мөлшерде синтезделеді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Күніне адамда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 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өндіріледі.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айнымалы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доменнен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 тұрақты доменнен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топсалы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бөлімнен тұрады.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класс бар-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IgA2.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Сарысулық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әдетте мономермен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ұсынылған.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Шырышты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қабаттардың бетіне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бөлінетін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мономер мен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түзілген димер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Димерлі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шырышты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қабықтың плазмалық жасушалары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арқылы бөлінеді.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шырышты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қабықтың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эпителий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жасушаларының базальды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жағындағы арнайы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иммуноглобулин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рецепторымен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әрекеттеседі және нәтижесінде 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болған кешен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эндоцитозға ұшырайды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ағзаның люменіне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Рецептор мен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кешені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мембранаға жеткенде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рецептор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протеолизге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ұшырайды және рецептордың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бөлігі димерлі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экзоцитоз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нәтижесінде шырышты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қабықтың бетіне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процесс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трансцитоз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Полииммуноглобулин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рецепторының фрагментімен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бөлінетін димерлі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секреторлық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компонент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Димер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секреторлық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компонент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кешені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секреторлық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Дәл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формада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шырышты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беттерде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сүт,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сілекей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лакримальды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бездердің секрецияларында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Мұнда 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инфекциялық агенттерді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сыртқы беттерден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тіндеріне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енуіне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бермейді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01003" y="727082"/>
            <a:ext cx="993557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Ig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молекулалық салмағы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185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мономер.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 тізбекті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қамтиды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тізбегінде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айнымалы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төрт тұрақты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Домен бар.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 сарысуында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концентрацияда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Қалыпты жағдайда қан сарысуындағы иммуноглобулиндердің 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0,1%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аспайды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Плазмалық жасушалармен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синтезделген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90%-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астамы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асқазан-ішек жолдарының шырышты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экзосекреттерінде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Биологиялық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функция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паразиттерден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қорғау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толық анықталмаған 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мөлшерінің күрт өсуі аллергиялық реакциялардағы патогенетикалық белгі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Аллергиялық реакциялардың дамуына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қатысады.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бөлімі арқылы 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мастикалық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базофилдердің бетіндегі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рецепторымен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орталығы аллергенмен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әрекеттеседі, нәтижесінде жасуша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рецепторларының молекулалары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өзара байланысады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Аллергенді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мастикалық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базофилдердің бетіне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байланыстырғаннан 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рецепторларын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байланыстырғаннан 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вазоактивті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аминдердің бөлінуіне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сигнал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тәуелді аллергиялық реакцияның дамуына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әкеледі.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IgD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молекулалық салмағы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185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мономер.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айнымалы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үш тұрақты доменнен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Сарысуда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жоғалып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жатқан мөлшерде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Сарысулық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лимфоциттерінің бетінде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В-жасушалық рецептордың құрамына кіретін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мембраналық түрі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1189" y="403579"/>
            <a:ext cx="79839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Иммуноглобулиндердің патологиясы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7880" y="1227498"/>
            <a:ext cx="505877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IgG4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класының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түрінің ең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таралғаны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қызметі контекстке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мүмкін; аллергиялық ауруларда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аллергендерге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анафилактикалық реакциялардың алдын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иммунингибиторлық рөл атқарады 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аутоиммунитеттегі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қатерлі ісік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рөлі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хабарланды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оның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жағдайларда қызметі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зерттелген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қандай органдардың қатысуына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өзгеретін және олардың гистопатологиялық белгілері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емдеуге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беруімен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біріктірілген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көріністердің кең ауқымына 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Пациенттердің көпшілігі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жастағы және егде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жастағы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ауру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 жастағы және жыныстағы адамдарға әсер етуі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619164" y="1373580"/>
            <a:ext cx="492684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клиникалық көріністері әдетте ісік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тәрізді массалар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жасушалардың тіндердің тығыз инфильтрациясының және жасушадан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матрицаның көлемінің ұлғаюының нәтижесі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органдардың ұлғаюы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мүшеге әсер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IgG4-CP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типтік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саналатын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мүшеге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ұйқы безі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өт жолдары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лакримальды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бездер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орбиталық тіндер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сілекей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бездері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өкпе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бүйрек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ретроперитонеальді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тіндер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қолқа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ми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қабықтары және қалқанша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Диагноз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қойылған пациенттердің көпшілігінде көп мүшелі зақымданулар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әдетте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фенотипке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1258" y="583020"/>
            <a:ext cx="80995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Ретроперитонеальді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фиброз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аортит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8868" y="1596788"/>
            <a:ext cx="648268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Идиопатиялық ретроперитонеальді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фиброздың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көптеген жағдайларының себебі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ауру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Фиброз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әдетте шеңберде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аортаның алдыңғы жағында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(периартрит)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Фиброз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мықын тамырларының астына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таралуы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асқыну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гидронефрозға әкелетін несепағардың қысылуы.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ауру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 ретроперитонеальді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фиброздан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ерекшеленетін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кеуде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қолқасының инфекциялық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аортитінің себебі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қолқа қабырғасының бүкіл периметрі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қалыңдауы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тамыр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қабырғасының ұлғаюы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лейкоцитоздың болмауы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сондай-ақ жедел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симптомдардан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гөрі біртіндеп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жатқан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көбінесе кездейсоқ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қолқаны инфекциялық қолқадан ажыратуға көмектеседі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Аортит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қолқа аневризмасымен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асқынады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8" name="Picture 4" descr="Забрюшинный фиброз - причины, симптомы, кто лечи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2094" y="2099978"/>
            <a:ext cx="3048000" cy="30480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3673" y="364657"/>
            <a:ext cx="97885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 пен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мойынның қозғалысын шектейтін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аурулар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9433" y="1105468"/>
            <a:ext cx="782016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Үлкен сілекей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бездері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паротит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субмандибулярлық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лакримальды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зардап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шегеді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жағынан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ауыртпалықсыз үлкейеді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әдетте олардың қызметі бұзылмайды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деңгейінің жоғарылауы, тән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гистопатология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аурудың байқалмайтын дамуы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органдардың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IgG4-CZ-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Шегрен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синдромы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және саркоидоз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сияқты жағдайлардан ажыратуға көмектеседі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IgG4-AZ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сілекей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лакримальды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бездердің кенеттен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басталуын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эпизодтық ұлғаюын көрсетпейді.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серологиялық талдаулар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(анти-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Ro/SSA,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анти-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La/SSB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антиденелері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паротит,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субмандибулярлық және лакримальды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бездердің айқын ісінуімен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жүретін Шегрен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синдромы 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науқастарды ажыратуға көмектеседі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қатар, жақсы сараланған казеозды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гранулемалар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органдардың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көріністері, 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жаппай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тамыр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лимфаденопатиясы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алдыңғы увеит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қабыну артриті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түйіндік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эритема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Саркоидозды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IgG4-AZ-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ажыратуға көмектеседі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Орбиталарға әсер етуі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СЗ-орбитальды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қабыну ауруының шамамен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25-50%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себебі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бұрын орбитальды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псевдотумор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полиангиитпен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гранулематоздан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қатерлі ісіктен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ажырату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IgG4-RD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орбиталық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миозит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тудыруы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2" name="Picture 2" descr="Болезнь Шегрена"/>
          <p:cNvPicPr>
            <a:picLocks noChangeAspect="1" noChangeArrowheads="1"/>
          </p:cNvPicPr>
          <p:nvPr/>
        </p:nvPicPr>
        <p:blipFill>
          <a:blip r:embed="rId2" cstate="print"/>
          <a:srcRect l="55443" t="2053"/>
          <a:stretch>
            <a:fillRect/>
          </a:stretch>
        </p:blipFill>
        <p:spPr bwMode="auto">
          <a:xfrm>
            <a:off x="8502555" y="2129051"/>
            <a:ext cx="3123962" cy="26203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3392" y="376283"/>
            <a:ext cx="832513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Жүйелік зақымдануы 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классикалық 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Микулич синдромы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32513" y="1588912"/>
            <a:ext cx="103040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Микулич синдромы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лакримальды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паротит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субмандибулярлық бездердің аралас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зақымдануы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әдетте әр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кешенінің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жақты қатысуымен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деректер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Сарысудағы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деңгейінің айтарлықтай жоғарылауымен бірге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IgG4-AZ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диагностикалық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дегенмен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Микулич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синдромында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сарысулық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IgG4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әрқашан жоғарыламайды.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 фенотиптер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өкпеге және плевраға әсер етуі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мүмкін, кейде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базальды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лимфаденопатиямен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саркоидозға ұқсайтын леких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түйіндерімен сипатталады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ауруларды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дифференциалды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диагностикалау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гистопатология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өте маңызды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Өкпенің интерстициальды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ауруы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 және өкпенің жұмысын едәуір нашарлатуы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мүмкін, бұл өкпенің интерстициальды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жоқ науқастарға тән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Бүйректің қатысуы көбінесе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тубулоинтерстициальды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нефрит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көрінеді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әдетте бүйрек функциясының асимптоматикалық бұзылуы түрінде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диализді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бүйрек түзілімдері және гипокомплементемия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кездеседі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Протеинурия,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нефротикалық, 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гломерулопатияны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көрсетуі мүмкін, бірақ зәрде жасуша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цилиндрлері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және/немесе қан жиі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болмайды.Көптеген басқа тіндерге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соның ішінде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теріге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простатаға,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қабығына және синусқа әсер етуі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Мидың, асқазан-ішек жолдарының, көкбауырдың, сүйек кемігінің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перифериялық нервтердің патологиялық процесіне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қатысуы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шектеулі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деректер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48350" y="391951"/>
            <a:ext cx="85740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Иммуноглобулин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мөлшерінің жоғарылауы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0627" y="1105469"/>
            <a:ext cx="1067254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 адамның қанында АИТВ-инфекциясы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антиденелер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жоғарылауы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айтарлықтай төмендеуі 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тапшылығы жағдайы дамиды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Науқастың денесіндегі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қатерлі ісіктер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иммунитет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тапшылығы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гипериммуноглобулинемия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жағдайына әкеледі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Аутоиммунды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ауруларда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айтарлықтай жоғарылайды.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Иммуноглобулин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ағзаның өткен ауруларды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сақтау қабілетіне жауап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желшешек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цитомегаловирус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қызылша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қызамық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Эпштейн-Барр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вирусы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инфекцияның басқа түрлері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Қандағы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иммуноглобулин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деңгейінің жоғарылауы ағзадағы жедел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созылмалы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инфекциялық процестің өршуін көрсетеді.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патологиялық процестерде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жоғарылайды: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скарлатина, дифтерия,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көкжөтелмен;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желшешек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қызылша, қызамық 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тұмау,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пневмония,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жедел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бронхит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туберкулез, мононуклеоз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гепатит,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циррозы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ревматоидты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артрит,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қызыл жегі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ревматикалық қызба 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құрт инфекциясы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аллергиялық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реакция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дамыған кезде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қатерлі ісіктердің, ЖҚТБ-ның, АИТВ-ның және басқа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аурулардың дамуында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93644" y="494269"/>
            <a:ext cx="5213750" cy="81408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kk-KZ" alt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r>
              <a:rPr lang="kk-KZ" alt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</a:t>
            </a:r>
            <a:r>
              <a:rPr lang="kk-KZ" alt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>
            <p:ph idx="1"/>
          </p:nvPr>
        </p:nvSpPr>
        <p:spPr>
          <a:xfrm>
            <a:off x="2302990" y="2260989"/>
            <a:ext cx="7878978" cy="2829994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kk-KZ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І.Кіріспе</a:t>
            </a:r>
          </a:p>
          <a:p>
            <a:pPr algn="ctr" eaLnBrk="1" hangingPunct="1">
              <a:buFontTx/>
              <a:buNone/>
            </a:pPr>
            <a:r>
              <a:rPr lang="kk-KZ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ІІ.Негізгі бөлім</a:t>
            </a:r>
            <a:endParaRPr lang="en-US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kk-KZ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2.1. </a:t>
            </a:r>
            <a:r>
              <a:rPr lang="kk-KZ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Патология жағдайындағы иммуноглобулиндер </a:t>
            </a:r>
            <a:endParaRPr lang="kk-KZ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kk-KZ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2.2. </a:t>
            </a:r>
            <a:r>
              <a:rPr lang="kk-KZ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Иммуноглобулиндердің молекулалық құрылымы </a:t>
            </a:r>
          </a:p>
          <a:p>
            <a:pPr algn="ctr" eaLnBrk="1" hangingPunct="1"/>
            <a:r>
              <a:rPr lang="kk-KZ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2.3</a:t>
            </a:r>
            <a:r>
              <a:rPr lang="kk-KZ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Иммуноглобулиндердің бұзылыстарынан туындайтын патологиялардың түрлері </a:t>
            </a:r>
            <a:endParaRPr lang="kk-KZ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r>
              <a:rPr lang="kk-KZ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ІІІ</a:t>
            </a:r>
            <a:r>
              <a:rPr lang="kk-KZ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Қорытынды</a:t>
            </a:r>
          </a:p>
        </p:txBody>
      </p:sp>
    </p:spTree>
    <p:extLst>
      <p:ext uri="{BB962C8B-B14F-4D97-AF65-F5344CB8AC3E}">
        <p14:creationId xmlns:p14="http://schemas.microsoft.com/office/powerpoint/2010/main" val="1831690914"/>
      </p:ext>
    </p:extLst>
  </p:cSld>
  <p:clrMapOvr>
    <a:masterClrMapping/>
  </p:clrMapOvr>
  <p:transition spd="med" advTm="67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  <p:bldP spid="215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9380" y="446542"/>
            <a:ext cx="80065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Иммуноглобулин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мөлшерінің төмендеуі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68740" y="1201003"/>
            <a:ext cx="1083632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плацента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арқылы ұрықтың қанына 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уақыт өте келе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ұрықтың денесі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өздігінен шығара бастайды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Көбінесе жүкті әйелдегі инфекциялық процестің дамуы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жүктіліктің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кезеңінде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иммуноглобулин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деңгейінің төмендеуімен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Ұрықтың анадан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туылғаннан кейінгі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жылдың бірінші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жартысында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жаңа туған нәрестенің денесін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қорғауды қамтамасыз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Жедел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созылмалы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инфекциялары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 сарысулық иммуноглобулиндердің деңгейіне тексеріледі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иммуноглобулин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тапшылығын емдеу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гамма-глобулиндердің көмегімен жүзеге асырылады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Иммуноглобулин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жағдайларда төмендейді: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мұнай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көмір өңдеу өнімдерімен уланған кезде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лимфа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жүйесінің ісіктері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біткен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бұлшықет дистрофиясы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күйік, қабыршақтайтын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дерматит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басқа аурулар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нәтижесінде ағзаның ақуызды жоғалтуымен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иммуносупрессанттармен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ұзақ уақыт емдегенде;сәулеленуден 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(радиациялық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ауру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сәулелену арқылы емдеу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көкбауырды алып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тастағаннан 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гипогаммаглобулинемия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нәрестелерде туылғаннан кейінгі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жылдың бірінші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жартысында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байқалады, дененің физиологиялық ерекшеліктеріне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64276" y="1496410"/>
            <a:ext cx="563652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Иммуноглобулиндер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плазмоциттер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синтездейтін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 плазмасы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ақуыздарының тобы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түріне қарай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класқа бөлінеді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антиденелер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антигендердің жойылуына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ықпал ететін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бөгде антигендерді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вирустар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токсиндер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т.б.) тану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байланыстыру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арқылы жұмыс істейді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Электрофореграммада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γ-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глобулиндер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фракциясында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 сарысуындағы ақуыздардың 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20-25%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плазмоцит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клоны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бақылаусыз көбейсе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моноклоналды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иммуноглобулин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өндіріледі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қан сарысуындағы концентрациясы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патологиялық түрде артады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63166" y="514781"/>
            <a:ext cx="34000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Иммуноглобулин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" name="Picture 2" descr="Difference Between Alpha Beta and Gamma Globulins | Compare the Difference  Between Similar Term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5767" y="1491086"/>
            <a:ext cx="4490114" cy="43467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7798" y="313899"/>
            <a:ext cx="605960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Иммуноглобулин А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иммуноглобулиндердің 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санының шамамен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10%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құрайтын иммуноглобулиндердің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класының бірі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ның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IgA1 (80-90%,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мономер,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 сарысуында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IgA2 (10-20%,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димер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құпияда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Иммуноглобулин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секрециялардағы ең маңызды антидене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көз жасында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сілекейде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емшек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сүтінде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бронхта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гастроинтестинальды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урогенитальды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секрецияларда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кездеседі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Тоқ ішекте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IgA2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токсиндерді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жоюды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қамтамасыз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комплемент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жүйесін балама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арқылы белсендіреді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классикалық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микроорганизмдердің шырышты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қабатқа жабысуына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бермейді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 сарысуындағы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жартылай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шығарылу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кезеңі-6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күн және бұл концентрацияға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Туған кездегі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концентрациясы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шамамен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1%, 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шамамен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25%,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 жасында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ересектердегі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концентрациясының шамамен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50%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Тоғыз жасар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концентрациясы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ересек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 төменгі анықтамалық шегіне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Иммуноглобулин А, активный связующий элемент для гомеостаза микробиоты  хозяина"/>
          <p:cNvPicPr>
            <a:picLocks noChangeAspect="1" noChangeArrowheads="1"/>
          </p:cNvPicPr>
          <p:nvPr/>
        </p:nvPicPr>
        <p:blipFill>
          <a:blip r:embed="rId2" cstate="print"/>
          <a:srcRect l="50908"/>
          <a:stretch>
            <a:fillRect/>
          </a:stretch>
        </p:blipFill>
        <p:spPr bwMode="auto">
          <a:xfrm>
            <a:off x="7055892" y="466227"/>
            <a:ext cx="4462817" cy="55921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6855" y="464741"/>
            <a:ext cx="111502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мәндерінің жоғарылауы: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миелома,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Ходжкин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лимфомаларБауыр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(цирроз,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уытты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зақым,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алкоголизм)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нефропатия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Шырышты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қабықтың зақымдануы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Аутоиммунды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РФ РА, ЕАВ, ССД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Вискотт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Олдрич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Синдромы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Созылмалы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инфекциялар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инфекциялық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мононуклеоз, актиномикоз, туберкулез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Гастроинтестинальды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ісіктер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Геморрагиялық васкулит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Саркоидоз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 б.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төмендетілген мәндері: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Иммунитет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тапшылығының ерекше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селективті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тапшылығы, туа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біткен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тимус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аплазиясы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Дисгаммаглобулинемия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Созылмалы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респираторлық аурулар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Ақуыздың жоғалуы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гастроэнтеропатиялар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Мальабсорбция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Созылмалы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лимфоцитарлы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лейкемия 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біткен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телангиэктазия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Асқазан карциномасы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Целиак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тапшылығы сау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адамдарға қарағанда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10-15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кездеседі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жиілігі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1: 500-800)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2638" y="1477919"/>
            <a:ext cx="1012663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лимфоциттерінің жетілуінің соңғы сатысы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плазмалық жасушалар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Антиденелер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иммуноглобулиндердің еритін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лимфоциттерінің бетіндегі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В-жасушалық рецепторлардың негізін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құрайтын иммуноглобулиндердің мембраналық формалары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Иммуноглобулин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түрінен тұрады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Tx/>
              <a:buChar char="-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Н-тізбек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жеңіл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(Л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"Мономер"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иммуноглобулин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Н-тізбектен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дисульфидтік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байланысқан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л-тізбектен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 түрлі тізбектерде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2-ден 5-ке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домендер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Иммуноглобулин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домендері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Шамамен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аминқышқылдарының қалдықтарынан тұрады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Ұқсас кеңістіктік ұйымы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бар; 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Дисульфидтік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байланыспен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біріктірілген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актам,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салыстырмалы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түрде оқшауланған құрылымдарды құрайды;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Автономды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функциялары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бар. </a:t>
            </a:r>
          </a:p>
          <a:p>
            <a:pPr marL="342900" indent="-3429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marL="342900" indent="-3429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Субъектілерде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иммуноглобулиндердің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IgE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gD.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97050" y="569373"/>
            <a:ext cx="94613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Иммуноглобулиндердің молекулалық құрылымы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9491" y="614148"/>
            <a:ext cx="898022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Иммуноглобулиндердің кластары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тізбектердің құрылымымен ерекшеленеді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Әрбір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иммуноглобулин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кемінде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бірдей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 түрлі кластағы иммуноглобулиндердің 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төрт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доменнен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тұрады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аббревиатурасына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сәйкес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алфавитінің әріптерімен белгіленеді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μ-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IgE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έ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класындағы адамның иммуноглобулиндері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тізбектің құрылымдық ерекшеліктеріне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сәйкес ішкі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сыныптарға бөлінеді.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класындағы адамның иммуноглобулиндерінің арасында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төрт кіші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класс бар: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IgG2,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iggz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IgG4.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класындағы иммуноглобулиндер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класс бар: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IgA2.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Осылайша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 иммуноглобулиндерінде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иммуноглобулиндердің әртүрлі кластар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кластарға жататындығын анықтайтын 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тізбектердің тоғыз түрі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Антидененің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класс 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классқа жатуы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изотип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Изотип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тізбектің түріне қарай белгіленеді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iggl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класының антиденелері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γ 1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изотипке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488" y="518616"/>
            <a:ext cx="55955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 тізбектер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иммуноглобулиндердің барлық изотиптерінде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иммуноглобулин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молекуласының құрамдас бөлігі 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әрқашан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типті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 тізбектер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доменнен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Иммуноглобулиндердің жеңіл және 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гликозилденген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құрамында міндетті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түрде домендердің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айнымалы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айнымалы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тұрақты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copstap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Плазмалық жасушалардың әртүрлі клондары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шығаратын иммуноглобулиндердің аминқышқылдарының реттілігі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әртүрлі өзгермелі домендері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Тұрақты домендер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иммуноглобулиннің әрбір изотипіне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ұқсас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өте жақын.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изотиптің ішінде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иммуноглобулиндердің аллотиптік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нұсқалары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аллотиптері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1-2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аминқышқылдары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ерекшеленеді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түрлердің жекелеген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өкілдеріне тән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иммуноглобулин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тізбектерінің тұрақты домендерін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кодтайтын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гендердің түрішілік полиморфизмін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Аллотиптер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аллельді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гендермен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кодталады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64322" y="668741"/>
            <a:ext cx="537721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Айнымалы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домендер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терминал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 тізбектің бөлігі 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терминал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өзгермелі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VL), C-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терминал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тұрақты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тізбектерде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айнымалы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терминал) домен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бірнеше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тұрақты домендер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класындағы иммуноглобулиндердің 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тізбегінің құрамында үш тұрақты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Домен бар.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класындағы иммуноглобулиндерде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төрт тұрақты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Домен бар. 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Антиденелер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 арқылы байланыстырады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орталықтың қалыптасуына 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жеңіл тізбектердің өзгермелі домендері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қатысады.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антиген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эпитопымен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детерминант)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Тұрақты домендер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антиденелердің эффекторлық қасиеттерін қамтамасыз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(комплемент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жүйесінің ақуыздарымен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лейкоциттермен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0625" y="327543"/>
            <a:ext cx="678293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протеолитикалық ферменттермен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өңдеу антиденелердің 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қасиеттері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молекулалардың фрагменттерінің 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әкеледі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Папаин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протеиназасының әсерінен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иммуноглобулин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фрагменттері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фрагментін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қалыптастыру үшін ыдырайды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фрагмент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бүкіл жеңіл тізбекті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тізбектің алғашқы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доменін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VH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қамтиды.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фрагменті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тізбектің қалған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домендерін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қамтиды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фрагменті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қабілетіне 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Пепсин иммуноглобулин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ыдыратып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F(A')2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фрагментін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F‘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фрагментін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түзеді.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Бөліну 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‘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фрагментін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байланыстыратын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дисульфидті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сақталады.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Нәтижесінде құрамында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антидене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орталығы сақталады.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Пепсин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' - фрагмент папаин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фрагментіне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қарағанда қысқа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Иммуноглобулиндердің 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орталығының құрылымы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Плазмалық жасушалардың әртүрлі клондары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шығаратын антиденелердің 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орталықтары әртүрлі.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 және 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тізбектердің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домендерінің әртүрлі құрылымдарынан жасалған.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Мұндай учаскелер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гипервариабельді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аймақтар 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0" name="Picture 4" descr="ИММУНОГЛОБУЛИН ЧЕЛОВЕКА НОРМАЛЬНЫЙ раствор для | Дагфар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2405" y="2097182"/>
            <a:ext cx="3526261" cy="235198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5558</TotalTime>
  <Words>197</Words>
  <Application>Microsoft Office PowerPoint</Application>
  <PresentationFormat>Широкоэкранный</PresentationFormat>
  <Paragraphs>112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Georgia</vt:lpstr>
      <vt:lpstr>Times New Roman</vt:lpstr>
      <vt:lpstr>Wingdings</vt:lpstr>
      <vt:lpstr>Wingdings 2</vt:lpstr>
      <vt:lpstr>Официальная</vt:lpstr>
      <vt:lpstr>Презентация PowerPoint</vt:lpstr>
      <vt:lpstr>    Жоспар: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Rano Billayeva</dc:creator>
  <cp:lastModifiedBy>Атанбаева Гулшат</cp:lastModifiedBy>
  <cp:revision>326</cp:revision>
  <dcterms:created xsi:type="dcterms:W3CDTF">2021-04-23T07:01:09Z</dcterms:created>
  <dcterms:modified xsi:type="dcterms:W3CDTF">2024-02-21T06:44:20Z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6543741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S9.1.4</vt:lpwstr>
  </property>
</Properties>
</file>